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350" r:id="rId3"/>
    <p:sldId id="351" r:id="rId4"/>
    <p:sldId id="322" r:id="rId5"/>
    <p:sldId id="354" r:id="rId6"/>
    <p:sldId id="355" r:id="rId7"/>
    <p:sldId id="356" r:id="rId8"/>
    <p:sldId id="358" r:id="rId9"/>
    <p:sldId id="359" r:id="rId10"/>
    <p:sldId id="360" r:id="rId11"/>
    <p:sldId id="357" r:id="rId12"/>
    <p:sldId id="361" r:id="rId13"/>
    <p:sldId id="362" r:id="rId14"/>
    <p:sldId id="364" r:id="rId15"/>
    <p:sldId id="324" r:id="rId16"/>
    <p:sldId id="363" r:id="rId17"/>
    <p:sldId id="365" r:id="rId18"/>
    <p:sldId id="326" r:id="rId19"/>
    <p:sldId id="327" r:id="rId20"/>
    <p:sldId id="400" r:id="rId21"/>
    <p:sldId id="332" r:id="rId22"/>
    <p:sldId id="335" r:id="rId23"/>
    <p:sldId id="328" r:id="rId24"/>
    <p:sldId id="334" r:id="rId25"/>
    <p:sldId id="367" r:id="rId26"/>
    <p:sldId id="333" r:id="rId27"/>
    <p:sldId id="390" r:id="rId28"/>
    <p:sldId id="391" r:id="rId29"/>
    <p:sldId id="419" r:id="rId30"/>
    <p:sldId id="423" r:id="rId31"/>
    <p:sldId id="394" r:id="rId32"/>
    <p:sldId id="395" r:id="rId33"/>
    <p:sldId id="396" r:id="rId34"/>
    <p:sldId id="397" r:id="rId35"/>
    <p:sldId id="398" r:id="rId36"/>
    <p:sldId id="399" r:id="rId37"/>
    <p:sldId id="401" r:id="rId38"/>
    <p:sldId id="392" r:id="rId39"/>
    <p:sldId id="416" r:id="rId40"/>
    <p:sldId id="413" r:id="rId41"/>
    <p:sldId id="407" r:id="rId42"/>
    <p:sldId id="409" r:id="rId43"/>
    <p:sldId id="410" r:id="rId44"/>
    <p:sldId id="414" r:id="rId45"/>
    <p:sldId id="418" r:id="rId46"/>
    <p:sldId id="420" r:id="rId47"/>
    <p:sldId id="421" r:id="rId48"/>
    <p:sldId id="422" r:id="rId49"/>
    <p:sldId id="428" r:id="rId50"/>
    <p:sldId id="412" r:id="rId51"/>
    <p:sldId id="411" r:id="rId52"/>
    <p:sldId id="415" r:id="rId53"/>
    <p:sldId id="425" r:id="rId54"/>
    <p:sldId id="424" r:id="rId55"/>
    <p:sldId id="426" r:id="rId56"/>
    <p:sldId id="427" r:id="rId57"/>
    <p:sldId id="403" r:id="rId58"/>
    <p:sldId id="404" r:id="rId59"/>
    <p:sldId id="402" r:id="rId60"/>
    <p:sldId id="349" r:id="rId61"/>
    <p:sldId id="405" r:id="rId62"/>
    <p:sldId id="406" r:id="rId63"/>
    <p:sldId id="366" r:id="rId64"/>
    <p:sldId id="386" r:id="rId65"/>
    <p:sldId id="387"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2024/8/4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1055214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 the problem is how to find the periodic signal of tilt and yaw? ---- periodic DIC </a:t>
            </a:r>
          </a:p>
          <a:p>
            <a:endParaRPr lang="en-US" altLang="zh-CN" dirty="0"/>
          </a:p>
          <a:p>
            <a:r>
              <a:rPr lang="en-US" altLang="zh-CN" dirty="0"/>
              <a:t>Go back to Pulse approach, the pulse is generated by manipulate the a. However, optimizing it can be very time-consuming real-time, thus a practical way should be using periodic DIC (induction factor definition), constrained to a sinusoidal signal. Thus, the control signal is now constrained to only frequency and amplitude. Subsequently, Strouhal number is defined to focus on the frequency, and amplitude is found </a:t>
            </a:r>
            <a:r>
              <a:rPr lang="en-US" altLang="zh-CN" dirty="0" err="1"/>
              <a:t>empricially</a:t>
            </a:r>
            <a:r>
              <a:rPr lang="en-US" altLang="zh-CN" dirty="0"/>
              <a:t>.</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411991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main question, answer WHY you want to do all the stuff?</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56347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338509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3092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Delibrately</a:t>
            </a:r>
            <a:r>
              <a:rPr lang="en-US" altLang="zh-CN" dirty="0"/>
              <a:t> operate the upstream turbine below the maximum condition to save more energy to the downstream turbine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286308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67699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231642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3606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Principle: Simplified as much as possible, so static it is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968528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685783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43784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44</a:t>
            </a:fld>
            <a:endParaRPr lang="zh-CN" altLang="en-US"/>
          </a:p>
        </p:txBody>
      </p:sp>
    </p:spTree>
    <p:extLst>
      <p:ext uri="{BB962C8B-B14F-4D97-AF65-F5344CB8AC3E}">
        <p14:creationId xmlns:p14="http://schemas.microsoft.com/office/powerpoint/2010/main" val="620809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3212586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4250715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 by a yaw offset.</a:t>
            </a:r>
          </a:p>
          <a:p>
            <a:endParaRPr lang="en-US" altLang="zh-CN" dirty="0"/>
          </a:p>
          <a:p>
            <a:r>
              <a:rPr lang="en-US" altLang="zh-CN" dirty="0"/>
              <a:t>Advanced for commercial usage</a:t>
            </a:r>
          </a:p>
          <a:p>
            <a:r>
              <a:rPr lang="en-US" altLang="zh-CN" dirty="0"/>
              <a:t>Challenges remain in this area mostly related to the complex response of the wake to yaw set-points and its strong dependence on atmospheric conditions.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2752156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47</a:t>
            </a:fld>
            <a:endParaRPr lang="zh-CN" altLang="en-US"/>
          </a:p>
        </p:txBody>
      </p:sp>
    </p:spTree>
    <p:extLst>
      <p:ext uri="{BB962C8B-B14F-4D97-AF65-F5344CB8AC3E}">
        <p14:creationId xmlns:p14="http://schemas.microsoft.com/office/powerpoint/2010/main" val="3539861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1200552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2511287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1422227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52</a:t>
            </a:fld>
            <a:endParaRPr lang="zh-CN" altLang="en-US"/>
          </a:p>
        </p:txBody>
      </p:sp>
    </p:spTree>
    <p:extLst>
      <p:ext uri="{BB962C8B-B14F-4D97-AF65-F5344CB8AC3E}">
        <p14:creationId xmlns:p14="http://schemas.microsoft.com/office/powerpoint/2010/main" val="2749017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56</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3782926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60</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61</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33353967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34102474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Of all the features of the helix, the position of the center of the helix is what we aim to control, because controlling other things does not make sense at all (frequency, phase)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65</a:t>
            </a:fld>
            <a:endParaRPr lang="zh-CN" altLang="en-US"/>
          </a:p>
        </p:txBody>
      </p:sp>
    </p:spTree>
    <p:extLst>
      <p:ext uri="{BB962C8B-B14F-4D97-AF65-F5344CB8AC3E}">
        <p14:creationId xmlns:p14="http://schemas.microsoft.com/office/powerpoint/2010/main" val="417106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shows how the wake evolves with increasing distance from the turbine. </a:t>
            </a:r>
          </a:p>
          <a:p>
            <a:endParaRPr lang="en-US" altLang="zh-CN" dirty="0"/>
          </a:p>
          <a:p>
            <a:r>
              <a:rPr lang="en-US" altLang="zh-CN" dirty="0"/>
              <a:t>Wake recovers by mixing with the free-ambient air. Thus, if we can facilitate this mixing, there will be a faster recovery of wake, and thus, increase the power generation of the downstream turbine.</a:t>
            </a:r>
          </a:p>
          <a:p>
            <a:endParaRPr lang="en-US" altLang="zh-CN" dirty="0"/>
          </a:p>
          <a:p>
            <a:r>
              <a:rPr lang="en-US" altLang="zh-CN" dirty="0"/>
              <a:t>So let’s delve a bit deeper into how the wake is mixed.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173722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mechanisms:</a:t>
            </a:r>
          </a:p>
          <a:p>
            <a:pPr marL="228600" indent="-228600">
              <a:buAutoNum type="arabicPeriod"/>
            </a:pPr>
            <a:r>
              <a:rPr lang="en-US" altLang="zh-CN" dirty="0"/>
              <a:t>Tip &amp; Root Vortex breakup</a:t>
            </a:r>
          </a:p>
          <a:p>
            <a:pPr marL="228600" indent="-228600">
              <a:buAutoNum type="arabicPeriod"/>
            </a:pPr>
            <a:r>
              <a:rPr lang="en-US" altLang="zh-CN" dirty="0"/>
              <a:t>Wake Meandering</a:t>
            </a:r>
          </a:p>
          <a:p>
            <a:pPr marL="228600" indent="-228600">
              <a:buAutoNum type="arabicPeriod"/>
            </a:pPr>
            <a:endParaRPr lang="en-US" altLang="zh-CN" dirty="0"/>
          </a:p>
          <a:p>
            <a:pPr marL="0" indent="0">
              <a:buNone/>
            </a:pPr>
            <a:r>
              <a:rPr lang="en-US" altLang="zh-CN" dirty="0"/>
              <a:t>These two facilitate the mixing of wake with the ambient air. Hence, the wake mixing technique aims to facilitate those two things deliberately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3366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4-8-2024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4-8-2024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4-8-2024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4-8-2024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4-8-2024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4-8-2024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4-8-2024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4-8-2024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4-8-2024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4-8-2024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4-8-2024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4-8-2024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2.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1.jpe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Monthly Meeting</a:t>
            </a:r>
            <a:endParaRPr lang="zh-CN" alt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7D4F862-811E-6DEC-5035-3EA83B65EB19}"/>
              </a:ext>
            </a:extLst>
          </p:cNvPr>
          <p:cNvSpPr>
            <a:spLocks noGrp="1"/>
          </p:cNvSpPr>
          <p:nvPr>
            <p:ph type="dt" sz="half" idx="10"/>
          </p:nvPr>
        </p:nvSpPr>
        <p:spPr/>
        <p:txBody>
          <a:bodyPr/>
          <a:lstStyle/>
          <a:p>
            <a:fld id="{D51C19AF-7F17-4680-BD49-C098808CBF39}" type="datetime1">
              <a:rPr lang="nl-NL" altLang="zh-CN" smtClean="0"/>
              <a:t>4-8-2024</a:t>
            </a:fld>
            <a:endParaRPr lang="zh-CN" altLang="en-US"/>
          </a:p>
        </p:txBody>
      </p:sp>
      <p:sp>
        <p:nvSpPr>
          <p:cNvPr id="7" name="Slide Number Placeholder 6">
            <a:extLst>
              <a:ext uri="{FF2B5EF4-FFF2-40B4-BE49-F238E27FC236}">
                <a16:creationId xmlns:a16="http://schemas.microsoft.com/office/drawing/2014/main" id="{8E70FCFC-BBEC-AD95-4D74-3A507DB4E89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104709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BCE8A-DCFF-40D4-B715-4C84D4255C46}"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Porté-Agel, Fernando, Majid Bastankhah, and Sina Shamsoddin. 2020. 'Wind-turbine and wind-farm flows: a review.'</a:t>
            </a:r>
            <a:endParaRPr lang="zh-CN" altLang="en-US" dirty="0"/>
          </a:p>
        </p:txBody>
      </p:sp>
      <p:pic>
        <p:nvPicPr>
          <p:cNvPr id="11" name="Picture 10">
            <a:extLst>
              <a:ext uri="{FF2B5EF4-FFF2-40B4-BE49-F238E27FC236}">
                <a16:creationId xmlns:a16="http://schemas.microsoft.com/office/drawing/2014/main" id="{5FD25787-0853-AA71-23D6-DC37A6155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052" y="1786747"/>
            <a:ext cx="9114310" cy="3284505"/>
          </a:xfrm>
          <a:prstGeom prst="rect">
            <a:avLst/>
          </a:prstGeom>
        </p:spPr>
      </p:pic>
      <p:pic>
        <p:nvPicPr>
          <p:cNvPr id="4" name="Picture 3">
            <a:extLst>
              <a:ext uri="{FF2B5EF4-FFF2-40B4-BE49-F238E27FC236}">
                <a16:creationId xmlns:a16="http://schemas.microsoft.com/office/drawing/2014/main" id="{A7DE6E2D-A230-A4FF-F5EA-1D8C5CEB1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369" y="1694022"/>
            <a:ext cx="9901676" cy="3469954"/>
          </a:xfrm>
          <a:prstGeom prst="rect">
            <a:avLst/>
          </a:prstGeom>
        </p:spPr>
      </p:pic>
    </p:spTree>
    <p:extLst>
      <p:ext uri="{BB962C8B-B14F-4D97-AF65-F5344CB8AC3E}">
        <p14:creationId xmlns:p14="http://schemas.microsoft.com/office/powerpoint/2010/main" val="27462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9" y="857250"/>
            <a:ext cx="8512728" cy="5143500"/>
          </a:xfrm>
          <a:prstGeom prst="rect">
            <a:avLst/>
          </a:prstGeom>
        </p:spPr>
      </p:pic>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5913120" y="4281543"/>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542377-C3C9-4463-9037-2706115583AB}"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Strouhal Number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a:xfrm>
            <a:off x="3002383" y="6382274"/>
            <a:ext cx="6185647" cy="365125"/>
          </a:xfrm>
        </p:spPr>
        <p:txBody>
          <a:bodyPr/>
          <a:lstStyle/>
          <a:p>
            <a:r>
              <a:rPr lang="en-US" altLang="zh-CN"/>
              <a:t>Wim Munters and Johan Meyers. 2019. 'Towards practical dynamic induction control of wind farms: analysis of optimally controlled wind-farm boundary layers and sinusoidal induction control of first-row turbines.'</a:t>
            </a:r>
            <a:endParaRPr lang="zh-CN" altLang="en-US" dirty="0"/>
          </a:p>
        </p:txBody>
      </p:sp>
      <p:pic>
        <p:nvPicPr>
          <p:cNvPr id="10" name="Picture 9">
            <a:extLst>
              <a:ext uri="{FF2B5EF4-FFF2-40B4-BE49-F238E27FC236}">
                <a16:creationId xmlns:a16="http://schemas.microsoft.com/office/drawing/2014/main" id="{79D3A749-F34D-5A28-244B-A494AB77B850}"/>
              </a:ext>
            </a:extLst>
          </p:cNvPr>
          <p:cNvPicPr>
            <a:picLocks noChangeAspect="1"/>
          </p:cNvPicPr>
          <p:nvPr/>
        </p:nvPicPr>
        <p:blipFill>
          <a:blip r:embed="rId4"/>
          <a:stretch>
            <a:fillRect/>
          </a:stretch>
        </p:blipFill>
        <p:spPr>
          <a:xfrm>
            <a:off x="368282" y="1038272"/>
            <a:ext cx="6735679" cy="4068645"/>
          </a:xfrm>
          <a:prstGeom prst="rect">
            <a:avLst/>
          </a:prstGeom>
        </p:spPr>
      </p:pic>
      <p:pic>
        <p:nvPicPr>
          <p:cNvPr id="13" name="Picture 12">
            <a:extLst>
              <a:ext uri="{FF2B5EF4-FFF2-40B4-BE49-F238E27FC236}">
                <a16:creationId xmlns:a16="http://schemas.microsoft.com/office/drawing/2014/main" id="{7FD880B9-48BF-7D0D-8944-5406EC8F4747}"/>
              </a:ext>
            </a:extLst>
          </p:cNvPr>
          <p:cNvPicPr>
            <a:picLocks noChangeAspect="1"/>
          </p:cNvPicPr>
          <p:nvPr/>
        </p:nvPicPr>
        <p:blipFill>
          <a:blip r:embed="rId5"/>
          <a:stretch>
            <a:fillRect/>
          </a:stretch>
        </p:blipFill>
        <p:spPr>
          <a:xfrm>
            <a:off x="7540337" y="1038272"/>
            <a:ext cx="2339543" cy="1158340"/>
          </a:xfrm>
          <a:prstGeom prst="rect">
            <a:avLst/>
          </a:prstGeom>
        </p:spPr>
      </p:pic>
      <p:pic>
        <p:nvPicPr>
          <p:cNvPr id="15" name="Picture 14">
            <a:extLst>
              <a:ext uri="{FF2B5EF4-FFF2-40B4-BE49-F238E27FC236}">
                <a16:creationId xmlns:a16="http://schemas.microsoft.com/office/drawing/2014/main" id="{7158358E-731A-E247-774F-2D2241EC2303}"/>
              </a:ext>
            </a:extLst>
          </p:cNvPr>
          <p:cNvPicPr>
            <a:picLocks noChangeAspect="1"/>
          </p:cNvPicPr>
          <p:nvPr/>
        </p:nvPicPr>
        <p:blipFill>
          <a:blip r:embed="rId6"/>
          <a:stretch>
            <a:fillRect/>
          </a:stretch>
        </p:blipFill>
        <p:spPr>
          <a:xfrm>
            <a:off x="9418091" y="2414377"/>
            <a:ext cx="1760373" cy="1310754"/>
          </a:xfrm>
          <a:prstGeom prst="rect">
            <a:avLst/>
          </a:prstGeom>
        </p:spPr>
      </p:pic>
      <p:sp>
        <p:nvSpPr>
          <p:cNvPr id="16" name="TextBox 15">
            <a:extLst>
              <a:ext uri="{FF2B5EF4-FFF2-40B4-BE49-F238E27FC236}">
                <a16:creationId xmlns:a16="http://schemas.microsoft.com/office/drawing/2014/main" id="{4CD4C664-765D-3438-B7EE-A97107B7FA34}"/>
              </a:ext>
            </a:extLst>
          </p:cNvPr>
          <p:cNvSpPr txBox="1"/>
          <p:nvPr/>
        </p:nvSpPr>
        <p:spPr>
          <a:xfrm>
            <a:off x="7725783" y="2389987"/>
            <a:ext cx="2420786" cy="230832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Sinusoidal signals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endParaRPr lang="zh-CN" alt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1070E78-34E0-29A7-DBAD-9E2DBE25E1E1}"/>
              </a:ext>
            </a:extLst>
          </p:cNvPr>
          <p:cNvSpPr txBox="1"/>
          <p:nvPr/>
        </p:nvSpPr>
        <p:spPr>
          <a:xfrm>
            <a:off x="9567345" y="4304420"/>
            <a:ext cx="109517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Empirical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179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1916695"/>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Open-Loop Control: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Handle model error, uncertainties </a:t>
            </a:r>
          </a:p>
          <a:p>
            <a:pPr lvl="2">
              <a:lnSpc>
                <a:spcPct val="150000"/>
              </a:lnSpc>
            </a:pPr>
            <a:r>
              <a:rPr lang="en-GB" sz="2800" dirty="0">
                <a:latin typeface="Times New Roman" panose="02020603050405020304" pitchFamily="18" charset="0"/>
                <a:cs typeface="Times New Roman" panose="02020603050405020304" pitchFamily="18" charset="0"/>
              </a:rPr>
              <a:t>Real-time Control </a:t>
            </a:r>
          </a:p>
        </p:txBody>
      </p:sp>
    </p:spTree>
    <p:extLst>
      <p:ext uri="{BB962C8B-B14F-4D97-AF65-F5344CB8AC3E}">
        <p14:creationId xmlns:p14="http://schemas.microsoft.com/office/powerpoint/2010/main" val="16042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97F7AC-80F5-4A7A-AC5D-672BDA63499E}"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8E6F3-7426-3F8F-F43B-3C05C8CEE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397409"/>
            <a:ext cx="11790777" cy="5425495"/>
          </a:xfrm>
          <a:prstGeom prst="rect">
            <a:avLst/>
          </a:prstGeom>
        </p:spPr>
      </p:pic>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dirty="0"/>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D5C8C-E1F3-48F1-A23B-5D415F0A13F5}"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Agenda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Background Knowledge</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Exploration of LiDAR enhanced CL Control of Helix</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To do (Roadmap)</a:t>
            </a:r>
          </a:p>
        </p:txBody>
      </p:sp>
    </p:spTree>
    <p:extLst>
      <p:ext uri="{BB962C8B-B14F-4D97-AF65-F5344CB8AC3E}">
        <p14:creationId xmlns:p14="http://schemas.microsoft.com/office/powerpoint/2010/main" val="2586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Model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3287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37963"/>
            <a:ext cx="12192000" cy="6782073"/>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4-8-2024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22</a:t>
            </a:fld>
            <a:endParaRPr lang="zh-CN" altLang="en-US"/>
          </a:p>
        </p:txBody>
      </p:sp>
      <p:sp>
        <p:nvSpPr>
          <p:cNvPr id="8" name="Oval 7">
            <a:extLst>
              <a:ext uri="{FF2B5EF4-FFF2-40B4-BE49-F238E27FC236}">
                <a16:creationId xmlns:a16="http://schemas.microsoft.com/office/drawing/2014/main" id="{10FCE57D-A129-3FE5-E9EC-8A3825F23F73}"/>
              </a:ext>
            </a:extLst>
          </p:cNvPr>
          <p:cNvSpPr/>
          <p:nvPr/>
        </p:nvSpPr>
        <p:spPr>
          <a:xfrm>
            <a:off x="5947144" y="3327991"/>
            <a:ext cx="3154326" cy="3164884"/>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C83BF611-C456-32D9-B761-466D9B99B792}"/>
              </a:ext>
            </a:extLst>
          </p:cNvPr>
          <p:cNvSpPr/>
          <p:nvPr/>
        </p:nvSpPr>
        <p:spPr>
          <a:xfrm>
            <a:off x="9005776" y="3295929"/>
            <a:ext cx="3154326" cy="3164884"/>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870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Continuous Wave LiDAR (one focal distance)</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10 – 720 m</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Half-cone angle: -</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Practical Tool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Simulation Setup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050" name="Picture 2" descr="energy renewable turbine wind power side view Stock Vector | Adobe Stock">
            <a:extLst>
              <a:ext uri="{FF2B5EF4-FFF2-40B4-BE49-F238E27FC236}">
                <a16:creationId xmlns:a16="http://schemas.microsoft.com/office/drawing/2014/main" id="{3D5CD3F6-4C5B-6C02-E0DA-9C50712E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891" y="1557425"/>
            <a:ext cx="3390567" cy="42703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A4690D-99DC-603A-C462-003185D18CC6}"/>
              </a:ext>
            </a:extLst>
          </p:cNvPr>
          <p:cNvCxnSpPr>
            <a:cxnSpLocks/>
          </p:cNvCxnSpPr>
          <p:nvPr/>
        </p:nvCxnSpPr>
        <p:spPr>
          <a:xfrm flipV="1">
            <a:off x="3226534" y="1211262"/>
            <a:ext cx="5841974" cy="1500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931B8B-AAB7-FD3B-70C4-C338681905D7}"/>
              </a:ext>
            </a:extLst>
          </p:cNvPr>
          <p:cNvCxnSpPr>
            <a:cxnSpLocks/>
          </p:cNvCxnSpPr>
          <p:nvPr/>
        </p:nvCxnSpPr>
        <p:spPr>
          <a:xfrm>
            <a:off x="3226534" y="2711638"/>
            <a:ext cx="5841974" cy="1502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B3157-1BEF-EB6A-82E1-E53FEA8FE41D}"/>
              </a:ext>
            </a:extLst>
          </p:cNvPr>
          <p:cNvCxnSpPr>
            <a:cxnSpLocks/>
          </p:cNvCxnSpPr>
          <p:nvPr/>
        </p:nvCxnSpPr>
        <p:spPr>
          <a:xfrm>
            <a:off x="9068508" y="1211262"/>
            <a:ext cx="0" cy="300255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188763D9-C270-B6A0-05EF-EE29D488AD3A}"/>
              </a:ext>
            </a:extLst>
          </p:cNvPr>
          <p:cNvCxnSpPr/>
          <p:nvPr/>
        </p:nvCxnSpPr>
        <p:spPr>
          <a:xfrm flipV="1">
            <a:off x="3106174" y="4356252"/>
            <a:ext cx="5962334" cy="93488"/>
          </a:xfrm>
          <a:prstGeom prst="straightConnector1">
            <a:avLst/>
          </a:prstGeom>
          <a:ln>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C3A71A4-C726-BF05-A345-C6F644434874}"/>
              </a:ext>
            </a:extLst>
          </p:cNvPr>
          <p:cNvSpPr txBox="1"/>
          <p:nvPr/>
        </p:nvSpPr>
        <p:spPr>
          <a:xfrm>
            <a:off x="5682329" y="4356252"/>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Demo of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281" y="2001777"/>
            <a:ext cx="4792603" cy="2854446"/>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326004" cy="64633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NREL5MW</a:t>
            </a:r>
          </a:p>
          <a:p>
            <a:r>
              <a:rPr lang="en-US" altLang="zh-CN" dirty="0">
                <a:latin typeface="Times New Roman" panose="02020603050405020304" pitchFamily="18" charset="0"/>
                <a:cs typeface="Times New Roman" panose="02020603050405020304" pitchFamily="18" charset="0"/>
              </a:rPr>
              <a:t>U = 10 m/s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NTM-A">
            <a:hlinkClick r:id="" action="ppaction://media"/>
            <a:extLst>
              <a:ext uri="{FF2B5EF4-FFF2-40B4-BE49-F238E27FC236}">
                <a16:creationId xmlns:a16="http://schemas.microsoft.com/office/drawing/2014/main" id="{2FCAA559-A70D-862E-5C8A-80E5F5A3DC7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86000" y="1951037"/>
            <a:ext cx="7620000" cy="295592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4-8-2024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3</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inflowAngle">
            <a:hlinkClick r:id="" action="ppaction://media"/>
            <a:extLst>
              <a:ext uri="{FF2B5EF4-FFF2-40B4-BE49-F238E27FC236}">
                <a16:creationId xmlns:a16="http://schemas.microsoft.com/office/drawing/2014/main" id="{21A5AC9E-B6F2-A39C-3DC8-250C7573019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86000" y="1951037"/>
            <a:ext cx="7620000" cy="295592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76849"/>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13516" y="1384252"/>
            <a:ext cx="8919981" cy="3895116"/>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4648" y="1530235"/>
            <a:ext cx="3843360" cy="3603150"/>
          </a:xfrm>
          <a:prstGeom prst="rect">
            <a:avLst/>
          </a:prstGeom>
        </p:spPr>
      </p:pic>
    </p:spTree>
    <p:extLst>
      <p:ext uri="{BB962C8B-B14F-4D97-AF65-F5344CB8AC3E}">
        <p14:creationId xmlns:p14="http://schemas.microsoft.com/office/powerpoint/2010/main" val="14938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29426"/>
            <a:ext cx="8450228" cy="2368150"/>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03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42907"/>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2A86D3-0E70-B29B-1FE4-9CABDA6E436E}"/>
              </a:ext>
            </a:extLst>
          </p:cNvPr>
          <p:cNvPicPr>
            <a:picLocks noChangeAspect="1"/>
          </p:cNvPicPr>
          <p:nvPr/>
        </p:nvPicPr>
        <p:blipFill>
          <a:blip r:embed="rId4"/>
          <a:stretch>
            <a:fillRect/>
          </a:stretch>
        </p:blipFill>
        <p:spPr>
          <a:xfrm>
            <a:off x="392831" y="2471333"/>
            <a:ext cx="6035563" cy="2484335"/>
          </a:xfrm>
          <a:prstGeom prst="rect">
            <a:avLst/>
          </a:prstGeom>
        </p:spPr>
      </p:pic>
    </p:spTree>
    <p:extLst>
      <p:ext uri="{BB962C8B-B14F-4D97-AF65-F5344CB8AC3E}">
        <p14:creationId xmlns:p14="http://schemas.microsoft.com/office/powerpoint/2010/main" val="35369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9" y="775142"/>
            <a:ext cx="10261387" cy="4954326"/>
          </a:xfrm>
          <a:prstGeom prst="rect">
            <a:avLst/>
          </a:prstGeom>
        </p:spPr>
      </p:pic>
    </p:spTree>
    <p:extLst>
      <p:ext uri="{BB962C8B-B14F-4D97-AF65-F5344CB8AC3E}">
        <p14:creationId xmlns:p14="http://schemas.microsoft.com/office/powerpoint/2010/main" val="25635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spTree>
    <p:extLst>
      <p:ext uri="{BB962C8B-B14F-4D97-AF65-F5344CB8AC3E}">
        <p14:creationId xmlns:p14="http://schemas.microsoft.com/office/powerpoint/2010/main" val="26347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Relation Exploration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4D672-DB5B-C64B-FF82-E68EC1518578}"/>
              </a:ext>
            </a:extLst>
          </p:cNvPr>
          <p:cNvSpPr txBox="1"/>
          <p:nvPr/>
        </p:nvSpPr>
        <p:spPr>
          <a:xfrm>
            <a:off x="838200" y="2126512"/>
            <a:ext cx="9900684" cy="1669944"/>
          </a:xfrm>
          <a:prstGeom prst="rect">
            <a:avLst/>
          </a:prstGeom>
          <a:noFill/>
        </p:spPr>
        <p:txBody>
          <a:bodyPr wrap="square" rtlCol="0">
            <a:spAutoFit/>
          </a:bodyPr>
          <a:lstStyle/>
          <a:p>
            <a:pPr>
              <a:lnSpc>
                <a:spcPct val="200000"/>
              </a:lnSpc>
            </a:pPr>
            <a:r>
              <a:rPr lang="en-US" altLang="zh-CN" dirty="0">
                <a:latin typeface="Times New Roman" panose="02020603050405020304" pitchFamily="18" charset="0"/>
                <a:cs typeface="Times New Roman" panose="02020603050405020304" pitchFamily="18" charset="0"/>
              </a:rPr>
              <a:t>Principle of Control:</a:t>
            </a:r>
          </a:p>
          <a:p>
            <a:pPr>
              <a:lnSpc>
                <a:spcPct val="200000"/>
              </a:lnSpc>
            </a:pPr>
            <a:r>
              <a:rPr lang="en-US" altLang="zh-CN" dirty="0">
                <a:latin typeface="Times New Roman" panose="02020603050405020304" pitchFamily="18" charset="0"/>
                <a:cs typeface="Times New Roman" panose="02020603050405020304" pitchFamily="18" charset="0"/>
              </a:rPr>
              <a:t>	As simple as possible (Static)</a:t>
            </a:r>
          </a:p>
          <a:p>
            <a:pPr>
              <a:lnSpc>
                <a:spcPct val="200000"/>
              </a:lnSpc>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1B2A277-3E03-A82D-56E9-3D1AA55A4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983" y="3796456"/>
            <a:ext cx="3471817" cy="985996"/>
          </a:xfrm>
          <a:prstGeom prst="rect">
            <a:avLst/>
          </a:prstGeom>
        </p:spPr>
      </p:pic>
    </p:spTree>
    <p:extLst>
      <p:ext uri="{BB962C8B-B14F-4D97-AF65-F5344CB8AC3E}">
        <p14:creationId xmlns:p14="http://schemas.microsoft.com/office/powerpoint/2010/main" val="123218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49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5BD422DD-CD49-2FB2-752F-47CB67F6F120}"/>
              </a:ext>
            </a:extLst>
          </p:cNvPr>
          <p:cNvSpPr/>
          <p:nvPr/>
        </p:nvSpPr>
        <p:spPr>
          <a:xfrm rot="2024376">
            <a:off x="2871832" y="1633428"/>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81E8A546-4B34-995D-60FC-D18BCEDD27FC}"/>
              </a:ext>
            </a:extLst>
          </p:cNvPr>
          <p:cNvSpPr/>
          <p:nvPr/>
        </p:nvSpPr>
        <p:spPr>
          <a:xfrm rot="166424">
            <a:off x="4724547" y="159637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88CAE12A-40A5-E29F-B610-B6F3F8CBE516}"/>
              </a:ext>
            </a:extLst>
          </p:cNvPr>
          <p:cNvSpPr/>
          <p:nvPr/>
        </p:nvSpPr>
        <p:spPr>
          <a:xfrm>
            <a:off x="4446439" y="377120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8FECA573-DA2F-5577-8996-5CDE1A0C2FE7}"/>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6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03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31" y="1325563"/>
            <a:ext cx="9366667" cy="4522344"/>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5725" y="1325563"/>
            <a:ext cx="4522345" cy="4522345"/>
          </a:xfrm>
          <a:prstGeom prst="rect">
            <a:avLst/>
          </a:prstGeom>
        </p:spPr>
      </p:pic>
    </p:spTree>
    <p:extLst>
      <p:ext uri="{BB962C8B-B14F-4D97-AF65-F5344CB8AC3E}">
        <p14:creationId xmlns:p14="http://schemas.microsoft.com/office/powerpoint/2010/main" val="3495705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86384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43</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939046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708987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720938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172047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367210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812783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917708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No free lunch when controlling the center of  center</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3C06DE0-EF5A-4B5A-6B3A-DDD5594010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3149935"/>
            <a:ext cx="4600353" cy="3450265"/>
          </a:xfrm>
          <a:prstGeom prst="rect">
            <a:avLst/>
          </a:prstGeom>
        </p:spPr>
      </p:pic>
    </p:spTree>
    <p:extLst>
      <p:ext uri="{BB962C8B-B14F-4D97-AF65-F5344CB8AC3E}">
        <p14:creationId xmlns:p14="http://schemas.microsoft.com/office/powerpoint/2010/main" val="2513266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94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740555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53</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Control System Design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0" y="1321468"/>
            <a:ext cx="7989255" cy="4675295"/>
          </a:xfrm>
          <a:prstGeom prst="rect">
            <a:avLst/>
          </a:prstGeom>
        </p:spPr>
      </p:pic>
    </p:spTree>
    <p:extLst>
      <p:ext uri="{BB962C8B-B14F-4D97-AF65-F5344CB8AC3E}">
        <p14:creationId xmlns:p14="http://schemas.microsoft.com/office/powerpoint/2010/main" val="372856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Dead-time Delay</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4-8-2024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202" y="1865266"/>
            <a:ext cx="5436396" cy="3237885"/>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1989611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D10B8-9C50-4B9C-88F3-1F1A96367009}"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Axial Induction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AAAA8C-D937-BD7F-119F-81F64333762D}"/>
              </a:ext>
            </a:extLst>
          </p:cNvPr>
          <p:cNvPicPr>
            <a:picLocks noChangeAspect="1"/>
          </p:cNvPicPr>
          <p:nvPr/>
        </p:nvPicPr>
        <p:blipFill>
          <a:blip r:embed="rId4"/>
          <a:stretch>
            <a:fillRect/>
          </a:stretch>
        </p:blipFill>
        <p:spPr>
          <a:xfrm>
            <a:off x="265509" y="1429535"/>
            <a:ext cx="8588484" cy="3292125"/>
          </a:xfrm>
          <a:prstGeom prst="rect">
            <a:avLst/>
          </a:prstGeom>
        </p:spPr>
      </p:pic>
      <p:sp>
        <p:nvSpPr>
          <p:cNvPr id="9" name="TextBox 8">
            <a:extLst>
              <a:ext uri="{FF2B5EF4-FFF2-40B4-BE49-F238E27FC236}">
                <a16:creationId xmlns:a16="http://schemas.microsoft.com/office/drawing/2014/main" id="{15F3E540-E646-9474-70BE-ABF98E08D1D1}"/>
              </a:ext>
            </a:extLst>
          </p:cNvPr>
          <p:cNvSpPr txBox="1"/>
          <p:nvPr/>
        </p:nvSpPr>
        <p:spPr>
          <a:xfrm>
            <a:off x="9061424" y="2413337"/>
            <a:ext cx="2713388"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Derate</a:t>
            </a:r>
          </a:p>
          <a:p>
            <a:endParaRPr lang="en-US" altLang="zh-CN" b="1"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the potential for increased energy extraction is rather low</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CC76E9E-8F2E-B301-D981-06AD37A2C752}"/>
              </a:ext>
            </a:extLst>
          </p:cNvPr>
          <p:cNvSpPr txBox="1"/>
          <p:nvPr/>
        </p:nvSpPr>
        <p:spPr>
          <a:xfrm>
            <a:off x="1699842" y="4721660"/>
            <a:ext cx="126201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Normal Operation</a:t>
            </a:r>
            <a:endParaRPr lang="zh-CN" alt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EACA21-6BA8-12D0-E597-1F45402D9A74}"/>
              </a:ext>
            </a:extLst>
          </p:cNvPr>
          <p:cNvSpPr txBox="1"/>
          <p:nvPr/>
        </p:nvSpPr>
        <p:spPr>
          <a:xfrm>
            <a:off x="6129130" y="4721659"/>
            <a:ext cx="173578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Axial Induction Control</a:t>
            </a:r>
            <a:endParaRPr lang="zh-CN" altLang="en-US" b="1"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9E504030-2557-794E-2E42-5B82EF8247BE}"/>
              </a:ext>
            </a:extLst>
          </p:cNvPr>
          <p:cNvSpPr>
            <a:spLocks noGrp="1"/>
          </p:cNvSpPr>
          <p:nvPr>
            <p:ph type="ftr" sz="quarter" idx="11"/>
          </p:nvPr>
        </p:nvSpPr>
        <p:spPr>
          <a:xfrm>
            <a:off x="1918251" y="6356350"/>
            <a:ext cx="7464287"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35132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 (CL Yaw Ctrl)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Next Step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ijdelijke aanduiding voor tekst 7">
            <a:extLst>
              <a:ext uri="{FF2B5EF4-FFF2-40B4-BE49-F238E27FC236}">
                <a16:creationId xmlns:a16="http://schemas.microsoft.com/office/drawing/2014/main" id="{F530E2F5-3B4C-0886-5F70-E06D3671525D}"/>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System IDE (U = 10m/s)</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Model-based Controller Tuning</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Data-Driven Control (</a:t>
            </a:r>
            <a:r>
              <a:rPr lang="en-GB" sz="2800" dirty="0" err="1">
                <a:latin typeface="Times New Roman" panose="02020603050405020304" pitchFamily="18" charset="0"/>
                <a:cs typeface="Times New Roman" panose="02020603050405020304" pitchFamily="18" charset="0"/>
              </a:rPr>
              <a:t>DeePC</a:t>
            </a:r>
            <a:r>
              <a:rPr lang="en-GB"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460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63</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D295A78-3425-A051-C270-78FDF8DD04F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9058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dirty="0">
                <a:highlight>
                  <a:srgbClr val="FFFFFF"/>
                </a:highlight>
                <a:latin typeface="Times New Roman" panose="02020603050405020304" pitchFamily="18" charset="0"/>
                <a:cs typeface="Times New Roman" panose="02020603050405020304" pitchFamily="18" charset="0"/>
              </a:rPr>
              <a:t>Current Progress</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14/06/2024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4-8-2024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64</a:t>
            </a:fld>
            <a:endParaRPr lang="zh-CN" altLang="en-US"/>
          </a:p>
        </p:txBody>
      </p:sp>
    </p:spTree>
    <p:extLst>
      <p:ext uri="{BB962C8B-B14F-4D97-AF65-F5344CB8AC3E}">
        <p14:creationId xmlns:p14="http://schemas.microsoft.com/office/powerpoint/2010/main" val="1608085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62DC-0FA7-C470-47F4-0EA446FD3A8A}"/>
              </a:ext>
            </a:extLst>
          </p:cNvPr>
          <p:cNvSpPr>
            <a:spLocks noGrp="1"/>
          </p:cNvSpPr>
          <p:nvPr>
            <p:ph type="title"/>
          </p:nvPr>
        </p:nvSpPr>
        <p:spPr>
          <a:xfrm>
            <a:off x="838200" y="365125"/>
            <a:ext cx="10515600" cy="996747"/>
          </a:xfrm>
        </p:spPr>
        <p:txBody>
          <a:bodyPr/>
          <a:lstStyle/>
          <a:p>
            <a:r>
              <a:rPr lang="en-US" altLang="zh-CN" dirty="0">
                <a:latin typeface="Times New Roman" panose="02020603050405020304" pitchFamily="18" charset="0"/>
                <a:cs typeface="Times New Roman" panose="02020603050405020304" pitchFamily="18" charset="0"/>
              </a:rPr>
              <a:t>Control Variables</a:t>
            </a:r>
            <a:endParaRPr lang="zh-CN" alt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755C2A6-432A-3AA2-FCFE-E5D7751645CD}"/>
              </a:ext>
            </a:extLst>
          </p:cNvPr>
          <p:cNvSpPr>
            <a:spLocks noGrp="1"/>
          </p:cNvSpPr>
          <p:nvPr>
            <p:ph type="dt" sz="half" idx="10"/>
          </p:nvPr>
        </p:nvSpPr>
        <p:spPr/>
        <p:txBody>
          <a:bodyPr/>
          <a:lstStyle/>
          <a:p>
            <a:fld id="{6316C07C-2859-4372-8A7D-C1DB87EAEB66}" type="datetime1">
              <a:rPr lang="nl-NL" altLang="zh-CN" smtClean="0"/>
              <a:t>4-8-2024</a:t>
            </a:fld>
            <a:endParaRPr lang="zh-CN" altLang="en-US"/>
          </a:p>
        </p:txBody>
      </p:sp>
      <p:sp>
        <p:nvSpPr>
          <p:cNvPr id="6" name="Slide Number Placeholder 5">
            <a:extLst>
              <a:ext uri="{FF2B5EF4-FFF2-40B4-BE49-F238E27FC236}">
                <a16:creationId xmlns:a16="http://schemas.microsoft.com/office/drawing/2014/main" id="{8F205CFB-C1A1-D476-2FEC-91B0303D9231}"/>
              </a:ext>
            </a:extLst>
          </p:cNvPr>
          <p:cNvSpPr>
            <a:spLocks noGrp="1"/>
          </p:cNvSpPr>
          <p:nvPr>
            <p:ph type="sldNum" sz="quarter" idx="12"/>
          </p:nvPr>
        </p:nvSpPr>
        <p:spPr/>
        <p:txBody>
          <a:bodyPr/>
          <a:lstStyle/>
          <a:p>
            <a:fld id="{45FC50E4-B149-441E-B912-A23CDA3E7583}" type="slidenum">
              <a:rPr lang="zh-CN" altLang="en-US" smtClean="0"/>
              <a:t>65</a:t>
            </a:fld>
            <a:endParaRPr lang="zh-CN" altLang="en-US"/>
          </a:p>
        </p:txBody>
      </p:sp>
      <p:pic>
        <p:nvPicPr>
          <p:cNvPr id="7" name="Picture 2" descr="TU Delft logo - Mediamatic">
            <a:extLst>
              <a:ext uri="{FF2B5EF4-FFF2-40B4-BE49-F238E27FC236}">
                <a16:creationId xmlns:a16="http://schemas.microsoft.com/office/drawing/2014/main" id="{F2C1DD93-AEDB-D640-B22D-220FD2A8E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16C752D-E6C0-73BF-641E-8E56D1435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273" y="1664117"/>
            <a:ext cx="2743200" cy="3295788"/>
          </a:xfrm>
          <a:prstGeom prst="rect">
            <a:avLst/>
          </a:prstGeom>
        </p:spPr>
      </p:pic>
      <p:pic>
        <p:nvPicPr>
          <p:cNvPr id="10" name="Picture 9">
            <a:extLst>
              <a:ext uri="{FF2B5EF4-FFF2-40B4-BE49-F238E27FC236}">
                <a16:creationId xmlns:a16="http://schemas.microsoft.com/office/drawing/2014/main" id="{37754C30-EE95-5094-20DB-5DBD27E296D8}"/>
              </a:ext>
            </a:extLst>
          </p:cNvPr>
          <p:cNvPicPr>
            <a:picLocks noChangeAspect="1"/>
          </p:cNvPicPr>
          <p:nvPr/>
        </p:nvPicPr>
        <p:blipFill>
          <a:blip r:embed="rId5"/>
          <a:stretch>
            <a:fillRect/>
          </a:stretch>
        </p:blipFill>
        <p:spPr>
          <a:xfrm>
            <a:off x="6361479" y="2190656"/>
            <a:ext cx="5603543" cy="2242710"/>
          </a:xfrm>
          <a:prstGeom prst="rect">
            <a:avLst/>
          </a:prstGeom>
        </p:spPr>
      </p:pic>
      <p:cxnSp>
        <p:nvCxnSpPr>
          <p:cNvPr id="12" name="Straight Arrow Connector 11">
            <a:extLst>
              <a:ext uri="{FF2B5EF4-FFF2-40B4-BE49-F238E27FC236}">
                <a16:creationId xmlns:a16="http://schemas.microsoft.com/office/drawing/2014/main" id="{96C688F2-78D5-1484-368D-E1D324CF091D}"/>
              </a:ext>
            </a:extLst>
          </p:cNvPr>
          <p:cNvCxnSpPr>
            <a:stCxn id="8" idx="3"/>
            <a:endCxn id="10" idx="1"/>
          </p:cNvCxnSpPr>
          <p:nvPr/>
        </p:nvCxnSpPr>
        <p:spPr>
          <a:xfrm>
            <a:off x="3864473" y="3312011"/>
            <a:ext cx="24970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848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6CE6A8-0BD6-43F3-B642-ABFAB1A9BA95}"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Steering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53046E-CF99-3A90-DBF9-D65BA1561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411" y="1897316"/>
            <a:ext cx="7479177" cy="3063367"/>
          </a:xfrm>
          <a:prstGeom prst="rect">
            <a:avLst/>
          </a:prstGeom>
        </p:spPr>
      </p:pic>
      <p:sp>
        <p:nvSpPr>
          <p:cNvPr id="11" name="Footer Placeholder 10">
            <a:extLst>
              <a:ext uri="{FF2B5EF4-FFF2-40B4-BE49-F238E27FC236}">
                <a16:creationId xmlns:a16="http://schemas.microsoft.com/office/drawing/2014/main" id="{2BE6BC45-17F6-2D31-E0C6-9825899F1065}"/>
              </a:ext>
            </a:extLst>
          </p:cNvPr>
          <p:cNvSpPr>
            <a:spLocks noGrp="1"/>
          </p:cNvSpPr>
          <p:nvPr>
            <p:ph type="ftr" sz="quarter" idx="11"/>
          </p:nvPr>
        </p:nvSpPr>
        <p:spPr/>
        <p:txBody>
          <a:bodyPr/>
          <a:lstStyle/>
          <a:p>
            <a:r>
              <a:rPr lang="en-US" altLang="zh-CN"/>
              <a:t>Ali C Kheirabadi and Ryozo Nagamune. 2019. 'A quantitative review of wind farm control with objective of wind farm power maximzation'</a:t>
            </a:r>
            <a:endParaRPr lang="zh-CN" altLang="en-US" dirty="0"/>
          </a:p>
        </p:txBody>
      </p:sp>
    </p:spTree>
    <p:extLst>
      <p:ext uri="{BB962C8B-B14F-4D97-AF65-F5344CB8AC3E}">
        <p14:creationId xmlns:p14="http://schemas.microsoft.com/office/powerpoint/2010/main" val="10139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F9E2F0-719E-4935-B08C-E9B267F26CC8}"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DFAE3C-7695-0021-29F6-854A2EB9E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414" y="0"/>
            <a:ext cx="7408030" cy="6434067"/>
          </a:xfrm>
          <a:prstGeom prst="rect">
            <a:avLst/>
          </a:prstGeom>
        </p:spPr>
      </p:pic>
      <p:sp>
        <p:nvSpPr>
          <p:cNvPr id="9" name="Footer Placeholder 8">
            <a:extLst>
              <a:ext uri="{FF2B5EF4-FFF2-40B4-BE49-F238E27FC236}">
                <a16:creationId xmlns:a16="http://schemas.microsoft.com/office/drawing/2014/main" id="{CE03B13D-FC12-C975-46A4-3B214FD1EC2A}"/>
              </a:ext>
            </a:extLst>
          </p:cNvPr>
          <p:cNvSpPr>
            <a:spLocks noGrp="1"/>
          </p:cNvSpPr>
          <p:nvPr>
            <p:ph type="ftr" sz="quarter" idx="11"/>
          </p:nvPr>
        </p:nvSpPr>
        <p:spPr/>
        <p:txBody>
          <a:bodyPr/>
          <a:lstStyle/>
          <a:p>
            <a:r>
              <a:rPr lang="en-US" altLang="zh-CN"/>
              <a:t>Johan Meyers et al. 2022. 'Wind farm flow control: prospects and challenges'</a:t>
            </a:r>
            <a:endParaRPr lang="zh-CN" altLang="en-US"/>
          </a:p>
        </p:txBody>
      </p:sp>
    </p:spTree>
    <p:extLst>
      <p:ext uri="{BB962C8B-B14F-4D97-AF65-F5344CB8AC3E}">
        <p14:creationId xmlns:p14="http://schemas.microsoft.com/office/powerpoint/2010/main" val="22001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CAEE5E-2350-47FF-9138-CA28FC1306C4}" type="datetime1">
              <a:rPr lang="nl-NL" altLang="zh-CN" smtClean="0"/>
              <a:t>4-8-2024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9" name="Picture 8">
            <a:extLst>
              <a:ext uri="{FF2B5EF4-FFF2-40B4-BE49-F238E27FC236}">
                <a16:creationId xmlns:a16="http://schemas.microsoft.com/office/drawing/2014/main" id="{11D64CF9-45FC-B5A1-60DE-4867AFDC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23" y="748241"/>
            <a:ext cx="10021168" cy="5433531"/>
          </a:xfrm>
          <a:prstGeom prst="rect">
            <a:avLst/>
          </a:prstGeom>
        </p:spPr>
      </p:pic>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Tree>
    <p:extLst>
      <p:ext uri="{BB962C8B-B14F-4D97-AF65-F5344CB8AC3E}">
        <p14:creationId xmlns:p14="http://schemas.microsoft.com/office/powerpoint/2010/main" val="6195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3565</TotalTime>
  <Words>2245</Words>
  <Application>Microsoft Office PowerPoint</Application>
  <PresentationFormat>Widescreen</PresentationFormat>
  <Paragraphs>451</Paragraphs>
  <Slides>65</Slides>
  <Notes>56</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等线</vt:lpstr>
      <vt:lpstr>等线 Light</vt:lpstr>
      <vt:lpstr>Arial</vt:lpstr>
      <vt:lpstr>Times New Roman</vt:lpstr>
      <vt:lpstr>Wingdings</vt:lpstr>
      <vt:lpstr>Office Theme</vt:lpstr>
      <vt:lpstr>Monthly Meeting</vt:lpstr>
      <vt:lpstr>Agenda</vt:lpstr>
      <vt:lpstr>LiDAR-Enhanced Closed Loop Wake Mixing Control</vt:lpstr>
      <vt:lpstr>Wake Effect</vt:lpstr>
      <vt:lpstr>Wind Farm Flow Control</vt:lpstr>
      <vt:lpstr>Axial Induction Control</vt:lpstr>
      <vt:lpstr>Wake Steering</vt:lpstr>
      <vt:lpstr>PowerPoint Presentation</vt:lpstr>
      <vt:lpstr>Wake Mixing</vt:lpstr>
      <vt:lpstr>Wake Mixing</vt:lpstr>
      <vt:lpstr>Wake Mixing</vt:lpstr>
      <vt:lpstr>Helix --- MBC Transform</vt:lpstr>
      <vt:lpstr>Helix --- Inverse MBC Transform</vt:lpstr>
      <vt:lpstr>Helix --- Strouhal Number</vt:lpstr>
      <vt:lpstr>Helix --- Block Diagram</vt:lpstr>
      <vt:lpstr>Gap of the Helix</vt:lpstr>
      <vt:lpstr>Research Question</vt:lpstr>
      <vt:lpstr>Feedback --- LiDAR</vt:lpstr>
      <vt:lpstr>PowerPoint Presentation</vt:lpstr>
      <vt:lpstr>LiDAR Model</vt:lpstr>
      <vt:lpstr>Research Question</vt:lpstr>
      <vt:lpstr>PowerPoint Presentation</vt:lpstr>
      <vt:lpstr>PowerPoint Presentation</vt:lpstr>
      <vt:lpstr>LiDAR Choosing</vt:lpstr>
      <vt:lpstr>Research Question</vt:lpstr>
      <vt:lpstr>Practical Tool</vt:lpstr>
      <vt:lpstr>Simulation Setup</vt:lpstr>
      <vt:lpstr>Demo of LiDAR</vt:lpstr>
      <vt:lpstr>Why closed-loop control?</vt:lpstr>
      <vt:lpstr>Why closed-loop control?</vt:lpstr>
      <vt:lpstr>What to control?</vt:lpstr>
      <vt:lpstr>MBC Transform</vt:lpstr>
      <vt:lpstr>New Transform</vt:lpstr>
      <vt:lpstr>New Transform</vt:lpstr>
      <vt:lpstr>New Transform</vt:lpstr>
      <vt:lpstr>New Transform</vt:lpstr>
      <vt:lpstr>Control Relation Exploration</vt:lpstr>
      <vt:lpstr>What to control?</vt:lpstr>
      <vt:lpstr>What to control?</vt:lpstr>
      <vt:lpstr>What to control?</vt:lpstr>
      <vt:lpstr>FF theta – FF center (Amplitude)</vt:lpstr>
      <vt:lpstr>FF theta – FF center (Amplitude)</vt:lpstr>
      <vt:lpstr>FF theta – FF center (Amplitude)</vt:lpstr>
      <vt:lpstr>FF theta – FF center (Bias)</vt:lpstr>
      <vt:lpstr>FF theta – FF center (Bias)</vt:lpstr>
      <vt:lpstr>FF theta – FF center (Bias)</vt:lpstr>
      <vt:lpstr>FF theta – FF center (Bias)</vt:lpstr>
      <vt:lpstr>FF theta – FF center (Bias)</vt:lpstr>
      <vt:lpstr>FF theta – FF center (Bias)</vt:lpstr>
      <vt:lpstr>FF theta – FF center</vt:lpstr>
      <vt:lpstr>What to control?</vt:lpstr>
      <vt:lpstr>HF theta – HF center</vt:lpstr>
      <vt:lpstr>HF theta – HF center</vt:lpstr>
      <vt:lpstr>HF theta – HF center</vt:lpstr>
      <vt:lpstr>HF theta – HF center</vt:lpstr>
      <vt:lpstr>HF theta – HF center</vt:lpstr>
      <vt:lpstr>Research Question</vt:lpstr>
      <vt:lpstr>Control System Design</vt:lpstr>
      <vt:lpstr>Dead-time Delay</vt:lpstr>
      <vt:lpstr>Smith Predictor (CL Yaw Ctrl)</vt:lpstr>
      <vt:lpstr>Model-based Control</vt:lpstr>
      <vt:lpstr>Next Step</vt:lpstr>
      <vt:lpstr>Thanks for listening :)</vt:lpstr>
      <vt:lpstr>Current Progress</vt:lpstr>
      <vt:lpstr>Control Variables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286</cp:revision>
  <dcterms:created xsi:type="dcterms:W3CDTF">2024-06-06T10:17:08Z</dcterms:created>
  <dcterms:modified xsi:type="dcterms:W3CDTF">2024-08-05T09:52:14Z</dcterms:modified>
</cp:coreProperties>
</file>